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59"/>
  </p:notesMasterIdLst>
  <p:handoutMasterIdLst>
    <p:handoutMasterId r:id="rId60"/>
  </p:handoutMasterIdLst>
  <p:sldIdLst>
    <p:sldId id="334" r:id="rId2"/>
    <p:sldId id="416" r:id="rId3"/>
    <p:sldId id="446" r:id="rId4"/>
    <p:sldId id="475" r:id="rId5"/>
    <p:sldId id="476" r:id="rId6"/>
    <p:sldId id="448" r:id="rId7"/>
    <p:sldId id="449" r:id="rId8"/>
    <p:sldId id="450" r:id="rId9"/>
    <p:sldId id="451" r:id="rId10"/>
    <p:sldId id="452" r:id="rId11"/>
    <p:sldId id="456" r:id="rId12"/>
    <p:sldId id="457" r:id="rId13"/>
    <p:sldId id="458" r:id="rId14"/>
    <p:sldId id="454" r:id="rId15"/>
    <p:sldId id="455" r:id="rId16"/>
    <p:sldId id="447" r:id="rId17"/>
    <p:sldId id="459" r:id="rId18"/>
    <p:sldId id="432" r:id="rId19"/>
    <p:sldId id="433" r:id="rId20"/>
    <p:sldId id="434" r:id="rId21"/>
    <p:sldId id="435" r:id="rId22"/>
    <p:sldId id="437" r:id="rId23"/>
    <p:sldId id="438" r:id="rId24"/>
    <p:sldId id="428" r:id="rId25"/>
    <p:sldId id="429" r:id="rId26"/>
    <p:sldId id="430" r:id="rId27"/>
    <p:sldId id="431" r:id="rId28"/>
    <p:sldId id="442" r:id="rId29"/>
    <p:sldId id="443" r:id="rId30"/>
    <p:sldId id="445" r:id="rId31"/>
    <p:sldId id="444" r:id="rId32"/>
    <p:sldId id="419" r:id="rId33"/>
    <p:sldId id="420" r:id="rId34"/>
    <p:sldId id="439" r:id="rId35"/>
    <p:sldId id="421" r:id="rId36"/>
    <p:sldId id="440" r:id="rId37"/>
    <p:sldId id="424" r:id="rId38"/>
    <p:sldId id="463" r:id="rId39"/>
    <p:sldId id="422" r:id="rId40"/>
    <p:sldId id="427" r:id="rId41"/>
    <p:sldId id="425" r:id="rId42"/>
    <p:sldId id="426" r:id="rId43"/>
    <p:sldId id="472" r:id="rId44"/>
    <p:sldId id="473" r:id="rId45"/>
    <p:sldId id="474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62" r:id="rId55"/>
    <p:sldId id="460" r:id="rId56"/>
    <p:sldId id="461" r:id="rId57"/>
    <p:sldId id="417" r:id="rId58"/>
  </p:sldIdLst>
  <p:sldSz cx="9906000" cy="6858000" type="A4"/>
  <p:notesSz cx="6854825" cy="9750425"/>
  <p:custDataLst>
    <p:tags r:id="rId61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66FF33"/>
    <a:srgbClr val="3366CC"/>
    <a:srgbClr val="FFEBAB"/>
    <a:srgbClr val="FFC000"/>
    <a:srgbClr val="2A82DA"/>
    <a:srgbClr val="009900"/>
    <a:srgbClr val="99CCFF"/>
    <a:srgbClr val="99FF33"/>
    <a:srgbClr val="B9C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5311" autoAdjust="0"/>
  </p:normalViewPr>
  <p:slideViewPr>
    <p:cSldViewPr snapToGrid="0" showGuides="1">
      <p:cViewPr varScale="1">
        <p:scale>
          <a:sx n="86" d="100"/>
          <a:sy n="86" d="100"/>
        </p:scale>
        <p:origin x="1488" y="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816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7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077AA0B-9000-4B90-B740-F57CE08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D37A9-DB8F-47A6-9D0C-47F2925F2076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265197-67CD-4C4E-B29D-8E825C1A8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961B21-3BC8-4113-983C-93951F41A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405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4D6EB5E-6E56-436D-838A-FB1390C96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E181E-FF63-4691-8C7A-B3F703DBDE17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68AEEA-21EF-41F0-AF5B-3852D5F5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1849C5F-2228-4EE7-8464-025BC24A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96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6BCE5D4-74ED-4CEA-8FCB-EEC838595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5CC69-AD18-4115-8354-83DBAFFCBE72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046BDB-0F2F-496E-924F-1F67C9A67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14523C7-84D2-4425-8CD7-1595E0FB5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00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1EB866B-532E-49DE-BBA2-FFC6F7175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9A1799-8419-4F70-AA46-76541446E6FB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B653B91-8F86-4A7E-8CAD-F2E0A115A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38D4720-30BA-4DDF-AC94-7FA573CFD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38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D6856F2-3717-45E7-8EA8-17B23BC5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FBDEDE-B2A1-4251-BECF-A2238A747B37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44591A2-139C-4DD3-AFBE-D7F480E3B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7523B36-6722-492C-8084-983141061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80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4260B25-EB52-4DC6-9E27-F168A0C53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B451C4-826D-42B0-A44D-0E299531D186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2FFD9F6-1899-46F2-AFED-EA4E7BC48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94077A7-DAA0-41CC-B9C3-E8C47507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13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68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78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595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74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8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66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9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3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07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8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72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18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96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15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452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4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158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40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95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41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10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42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83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822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3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325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912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73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07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54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0182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080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A2C750-0FF8-491E-9707-9242F3B82426}" type="slidenum">
              <a:rPr lang="de-DE" altLang="de-DE" smtClean="0"/>
              <a:pPr>
                <a:defRPr/>
              </a:pPr>
              <a:t>55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4650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57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4.xml"/><Relationship Id="rId7" Type="http://schemas.openxmlformats.org/officeDocument/2006/relationships/slide" Target="slide3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19.xml"/><Relationship Id="rId4" Type="http://schemas.openxmlformats.org/officeDocument/2006/relationships/image" Target="../media/image7.PNG"/><Relationship Id="rId9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24.xml"/><Relationship Id="rId7" Type="http://schemas.openxmlformats.org/officeDocument/2006/relationships/slide" Target="slide3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20.xml"/><Relationship Id="rId4" Type="http://schemas.openxmlformats.org/officeDocument/2006/relationships/image" Target="../media/image8.PNG"/><Relationship Id="rId9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4.xml"/><Relationship Id="rId7" Type="http://schemas.openxmlformats.org/officeDocument/2006/relationships/slide" Target="slide3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19.xml"/><Relationship Id="rId4" Type="http://schemas.openxmlformats.org/officeDocument/2006/relationships/image" Target="../media/image9.PNG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1.PNG"/><Relationship Id="rId9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3.PNG"/><Relationship Id="rId7" Type="http://schemas.openxmlformats.org/officeDocument/2006/relationships/slide" Target="slide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4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4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4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4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4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4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1.PNG"/><Relationship Id="rId7" Type="http://schemas.openxmlformats.org/officeDocument/2006/relationships/slide" Target="slide3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33.xml"/><Relationship Id="rId4" Type="http://schemas.openxmlformats.org/officeDocument/2006/relationships/slide" Target="slide35.xml"/><Relationship Id="rId9" Type="http://schemas.openxmlformats.org/officeDocument/2006/relationships/slide" Target="slide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5.xml"/><Relationship Id="rId7" Type="http://schemas.openxmlformats.org/officeDocument/2006/relationships/slide" Target="slide2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10" Type="http://schemas.openxmlformats.org/officeDocument/2006/relationships/slide" Target="slide33.xml"/><Relationship Id="rId4" Type="http://schemas.openxmlformats.org/officeDocument/2006/relationships/image" Target="../media/image22.PNG"/><Relationship Id="rId9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5.xml"/><Relationship Id="rId7" Type="http://schemas.openxmlformats.org/officeDocument/2006/relationships/slide" Target="slide2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24.PNG"/><Relationship Id="rId7" Type="http://schemas.openxmlformats.org/officeDocument/2006/relationships/slide" Target="slide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slide" Target="slide18.xml"/><Relationship Id="rId4" Type="http://schemas.openxmlformats.org/officeDocument/2006/relationships/slide" Target="slide37.xml"/><Relationship Id="rId9" Type="http://schemas.openxmlformats.org/officeDocument/2006/relationships/slide" Target="slide2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6.PNG"/><Relationship Id="rId7" Type="http://schemas.openxmlformats.org/officeDocument/2006/relationships/slide" Target="slide2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27.PNG"/><Relationship Id="rId7" Type="http://schemas.openxmlformats.org/officeDocument/2006/relationships/slide" Target="slide1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28.png"/><Relationship Id="rId7" Type="http://schemas.openxmlformats.org/officeDocument/2006/relationships/slide" Target="slide1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9.PNG"/><Relationship Id="rId7" Type="http://schemas.openxmlformats.org/officeDocument/2006/relationships/slide" Target="slide3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41.xml"/><Relationship Id="rId4" Type="http://schemas.openxmlformats.org/officeDocument/2006/relationships/slide" Target="slide40.xml"/><Relationship Id="rId9" Type="http://schemas.openxmlformats.org/officeDocument/2006/relationships/slide" Target="slide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1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2.xml"/><Relationship Id="rId4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31.PNG"/><Relationship Id="rId7" Type="http://schemas.openxmlformats.org/officeDocument/2006/relationships/slide" Target="slide1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slide" Target="slide18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Projektion von Bildern, Videos und anderen Informationen auf die individuellen </a:t>
            </a:r>
            <a:br>
              <a:rPr lang="de-DE" altLang="de-DE" sz="1800" dirty="0"/>
            </a:br>
            <a:r>
              <a:rPr lang="de-DE" altLang="de-DE" sz="1800" dirty="0" err="1"/>
              <a:t>Aruco</a:t>
            </a:r>
            <a:r>
              <a:rPr lang="de-DE" altLang="de-DE" sz="1800" dirty="0"/>
              <a:t>-Marker während einer Live-Aufnahme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Entwicklung eines geeigneter Bildverarbeitungsalgorithmen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Entwurf einer Bedieneroberfläche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Abrufen von Informationen aus netzinternen Datenbanken (MySQL)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Anwendung soll auf einem „Microsoft Surface“ in Betrieb genommen werden</a:t>
            </a:r>
            <a:endParaRPr lang="de-DE" altLang="de-DE" sz="1600" dirty="0"/>
          </a:p>
          <a:p>
            <a:pPr lvl="2" eaLnBrk="1" hangingPunct="1">
              <a:buFont typeface="Symbol" panose="05050102010706020507" pitchFamily="18" charset="2"/>
              <a:buChar char="-"/>
            </a:pPr>
            <a:endParaRPr lang="de-DE" altLang="de-DE" sz="18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Tool</a:t>
            </a:r>
            <a:r>
              <a:rPr lang="de-DE" altLang="de-DE" baseline="0" dirty="0"/>
              <a:t> - Start</a:t>
            </a:r>
            <a:endParaRPr lang="de-DE" altLang="de-DE" dirty="0"/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002" cy="6858000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4540060" y="2232154"/>
            <a:ext cx="753300" cy="71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8472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A1318B6-E7BE-4893-914D-651CD787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1FF81830-238A-48E9-ADF9-F54197C4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B4484E8-CD00-4D51-88C1-8D24EB87B5D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C59BCB69-BDCA-4350-B9F7-0B781374D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D233593A-C6E5-4CDE-A8B8-9494F27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6302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84247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71893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52076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CA5B139-B880-4934-823C-6632D5EEBFB1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C0D69198-1757-403E-ADF1-56D8C0F9E0FF}"/>
              </a:ext>
            </a:extLst>
          </p:cNvPr>
          <p:cNvSpPr/>
          <p:nvPr/>
        </p:nvSpPr>
        <p:spPr>
          <a:xfrm>
            <a:off x="354598" y="1412082"/>
            <a:ext cx="2985763" cy="1573609"/>
          </a:xfrm>
          <a:prstGeom prst="wedgeRoundRectCallout">
            <a:avLst>
              <a:gd name="adj1" fmla="val 50021"/>
              <a:gd name="adj2" fmla="val -79724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Feldgröße und Anzahl der Kameras kann angepasst werden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719F1005-EE9A-4841-B7E3-C9755AFDC504}"/>
              </a:ext>
            </a:extLst>
          </p:cNvPr>
          <p:cNvSpPr/>
          <p:nvPr/>
        </p:nvSpPr>
        <p:spPr>
          <a:xfrm>
            <a:off x="2864499" y="939019"/>
            <a:ext cx="3097382" cy="1573609"/>
          </a:xfrm>
          <a:prstGeom prst="wedgeRoundRectCallout">
            <a:avLst>
              <a:gd name="adj1" fmla="val 50959"/>
              <a:gd name="adj2" fmla="val 8037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jederzeit und übersichtlich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74226200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355A55B-9174-41A2-8E22-E38703B46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AA4B626F-F1B8-4C44-AFF5-CAC80CD34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14B6E23-ABC5-406A-8647-805CAFF7D40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EA1E6FCD-B14A-4ABD-B289-8BD84A1EAA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C7924348-5E95-43FE-BC74-389336BB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943EA24E-3128-440D-ABEE-C244040532F2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90774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F1AE894-A223-4FB6-B2EB-DED717E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 dirty="0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3A585202-0CF9-42FB-93CF-9A048337A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0E634E8-F1D2-4FF1-BFAA-D61C0E11BE6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9CE8567B-A48E-47FB-99D9-B7A48A97FC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F4750163-B078-4DD3-B072-165A738E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E4B4B93-2AC1-4ECD-A6E9-3FC76AA68CEF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0492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96F520D-E660-4379-AED8-12457791E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– Resize </a:t>
            </a:r>
            <a:r>
              <a:rPr lang="de-DE" sz="1600" b="1" dirty="0" err="1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Camera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 Field Start</a:t>
            </a:r>
            <a:endParaRPr lang="de-DE" altLang="de-DE" dirty="0"/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046E69F7-BB91-4B15-9698-37313601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2E00DA1-1859-415F-AB37-AC63DB67EBE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FB77F2AC-BE5A-430A-8559-69937EB23D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039D126D-F491-4C1D-B026-C5EA0AC2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2F862F53-55DB-45DB-88B0-3E7353389036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FB9090CC-26A1-4F51-9DBC-68D3BBDA5F5E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287657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2523707-7910-4911-97F1-6F6EA866B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Swap </a:t>
            </a:r>
            <a:r>
              <a:rPr lang="de-DE" altLang="de-DE" dirty="0" err="1"/>
              <a:t>Camera</a:t>
            </a:r>
            <a:endParaRPr lang="de-DE" altLang="de-DE" dirty="0"/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BA7B96EB-69AE-4505-90C9-235AEBDAB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AF087D8-A974-4CBC-AD80-BAE02AC6DAC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D208A3F0-C488-45B1-8A92-4BD981C5B3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E778DC1-71CF-409D-9DD2-3E300A1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39CB0D1-B10F-4A81-8A7D-A184A939262F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0A5851A6-EDC3-46EB-9B4F-04D2124EF0C4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1F943E0-2051-47BC-BA9F-B020B8C33462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7" action="ppaction://hlinksldjump"/>
            <a:extLst>
              <a:ext uri="{FF2B5EF4-FFF2-40B4-BE49-F238E27FC236}">
                <a16:creationId xmlns:a16="http://schemas.microsoft.com/office/drawing/2014/main" id="{5545B79B-A624-43A9-A502-6DC5F98E1ECF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DAA7B9E-7C06-4637-8C93-E91FE61D9F0A}"/>
              </a:ext>
            </a:extLst>
          </p:cNvPr>
          <p:cNvSpPr/>
          <p:nvPr/>
        </p:nvSpPr>
        <p:spPr>
          <a:xfrm>
            <a:off x="2709862" y="3189539"/>
            <a:ext cx="2985763" cy="1573609"/>
          </a:xfrm>
          <a:prstGeom prst="wedgeRoundRectCallout">
            <a:avLst>
              <a:gd name="adj1" fmla="val -29782"/>
              <a:gd name="adj2" fmla="val -1043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Kameraposition und Kamerahandler können visuell sortiert werden</a:t>
            </a:r>
          </a:p>
        </p:txBody>
      </p:sp>
    </p:spTree>
    <p:extLst>
      <p:ext uri="{BB962C8B-B14F-4D97-AF65-F5344CB8AC3E}">
        <p14:creationId xmlns:p14="http://schemas.microsoft.com/office/powerpoint/2010/main" val="2120908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BB06F97-0BDC-483C-9F7E-0F0712A9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Save Settings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168C1D2D-9681-42E9-BC00-127CD8812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3B0BC02-CC36-4AE4-8781-A3FA0A14B75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C9DEC4E8-E604-45DB-B1EC-593502363C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B93FD4C4-779D-4997-BEF3-A1996BDE88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517EF082-89C9-4BAC-AD1E-2764272983A3}"/>
              </a:ext>
            </a:extLst>
          </p:cNvPr>
          <p:cNvSpPr/>
          <p:nvPr/>
        </p:nvSpPr>
        <p:spPr>
          <a:xfrm>
            <a:off x="9550400" y="-34568"/>
            <a:ext cx="354012" cy="197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554663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410982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533403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7558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15897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060200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89929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065080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43036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3143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68933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1" y="0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205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44413" cy="6857999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smileyFace">
            <a:avLst>
              <a:gd name="adj" fmla="val 4653"/>
            </a:avLst>
          </a:prstGeom>
          <a:solidFill>
            <a:schemeClr val="bg1">
              <a:alpha val="5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B0F50134-A272-4D41-AE0E-A49FF296A5C4}"/>
              </a:ext>
            </a:extLst>
          </p:cNvPr>
          <p:cNvSpPr/>
          <p:nvPr/>
        </p:nvSpPr>
        <p:spPr>
          <a:xfrm>
            <a:off x="7275513" y="1660534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9763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3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Live View Threshold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4A82512D-CB81-48A2-879F-7A253C6AA0D8}"/>
              </a:ext>
            </a:extLst>
          </p:cNvPr>
          <p:cNvSpPr/>
          <p:nvPr/>
        </p:nvSpPr>
        <p:spPr>
          <a:xfrm>
            <a:off x="6558595" y="1642269"/>
            <a:ext cx="73374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05444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268271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5251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567451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24755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ellipse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D76560F3-31E0-49FC-BCCE-ABD8A3597B18}"/>
              </a:ext>
            </a:extLst>
          </p:cNvPr>
          <p:cNvSpPr/>
          <p:nvPr/>
        </p:nvSpPr>
        <p:spPr>
          <a:xfrm>
            <a:off x="9423918" y="0"/>
            <a:ext cx="418582" cy="20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742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07F8A-E6DA-437D-BC26-8BBF0DBF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830A119-2DAB-4513-B75C-2FDB4D28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3866" y="1052513"/>
            <a:ext cx="5742134" cy="496411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21316F-EF33-44A0-B6EC-CEC62E21E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EDCA7C-0E84-4E10-9F85-3EBF2AAD9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43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B01F24A-4B63-41A4-B2B6-2EDBD22E844E}"/>
              </a:ext>
            </a:extLst>
          </p:cNvPr>
          <p:cNvSpPr txBox="1"/>
          <p:nvPr/>
        </p:nvSpPr>
        <p:spPr>
          <a:xfrm>
            <a:off x="1" y="1052512"/>
            <a:ext cx="4163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Projektion von Bildern und Videos ist zuverlässig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Skalierung der Projektionen ist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Stabile Projektion von mehreren Medien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Einfache Bedieneroberfläche, fast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FullScreen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70251316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52ED6-20A0-4AFD-BD19-B52AB610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3AC8E88-9BDD-4AF7-8713-D2DA951D2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75" y="2218157"/>
            <a:ext cx="9344025" cy="307414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E9E3DD-B719-43F9-980B-2F3B710258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E52CE2-6C3A-4164-9937-901A35B70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44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55083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6FFD6-8EC0-4B1C-A110-F4C94690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974C31F-ED7E-4C75-A7C4-F4F01E9F5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1645444"/>
            <a:ext cx="6867525" cy="421957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E468E3-BD93-44F8-A7F8-D13125E58D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BBB3A0-1651-4E12-85CC-557DA2306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45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83929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133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Alte Methode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68" name="Ellipse 7167">
            <a:extLst>
              <a:ext uri="{FF2B5EF4-FFF2-40B4-BE49-F238E27FC236}">
                <a16:creationId xmlns:a16="http://schemas.microsoft.com/office/drawing/2014/main" id="{1556F570-9EDC-4666-8A03-5AEB485AF1E7}"/>
              </a:ext>
            </a:extLst>
          </p:cNvPr>
          <p:cNvSpPr/>
          <p:nvPr/>
        </p:nvSpPr>
        <p:spPr>
          <a:xfrm>
            <a:off x="3458773" y="363203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2C7657D-EA9D-4A84-BC1C-02885AFC517B}"/>
              </a:ext>
            </a:extLst>
          </p:cNvPr>
          <p:cNvSpPr/>
          <p:nvPr/>
        </p:nvSpPr>
        <p:spPr>
          <a:xfrm>
            <a:off x="3473561" y="177277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8366409-1ADA-4091-AD55-932FFFF3AB7B}"/>
              </a:ext>
            </a:extLst>
          </p:cNvPr>
          <p:cNvSpPr/>
          <p:nvPr/>
        </p:nvSpPr>
        <p:spPr>
          <a:xfrm>
            <a:off x="607737" y="1423831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7C47693-8D8D-45B7-B87D-73CBF89DA123}"/>
              </a:ext>
            </a:extLst>
          </p:cNvPr>
          <p:cNvSpPr/>
          <p:nvPr/>
        </p:nvSpPr>
        <p:spPr>
          <a:xfrm>
            <a:off x="567580" y="352571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2033C0FC-9BE3-4B55-B4AD-7CEB47EAC2FF}"/>
              </a:ext>
            </a:extLst>
          </p:cNvPr>
          <p:cNvSpPr/>
          <p:nvPr/>
        </p:nvSpPr>
        <p:spPr>
          <a:xfrm>
            <a:off x="538928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AA2BDD5-1AB6-4C0D-A484-C0EDDAB20ED1}"/>
              </a:ext>
            </a:extLst>
          </p:cNvPr>
          <p:cNvSpPr/>
          <p:nvPr/>
        </p:nvSpPr>
        <p:spPr>
          <a:xfrm>
            <a:off x="3440662" y="5706718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3EA50B3-3C0B-4595-9F0C-E8D0E018D9C7}"/>
              </a:ext>
            </a:extLst>
          </p:cNvPr>
          <p:cNvSpPr/>
          <p:nvPr/>
        </p:nvSpPr>
        <p:spPr>
          <a:xfrm>
            <a:off x="6293091" y="148383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333013CC-FA5F-44C5-A77C-D4DE6EE0B697}"/>
              </a:ext>
            </a:extLst>
          </p:cNvPr>
          <p:cNvSpPr/>
          <p:nvPr/>
        </p:nvSpPr>
        <p:spPr>
          <a:xfrm>
            <a:off x="6315591" y="35339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5E183B59-1D60-4081-AA2B-5CCC8A840D97}"/>
              </a:ext>
            </a:extLst>
          </p:cNvPr>
          <p:cNvSpPr/>
          <p:nvPr/>
        </p:nvSpPr>
        <p:spPr>
          <a:xfrm>
            <a:off x="6293091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758A489D-EAC8-4E85-B9B0-1754FB1CC7A6}"/>
              </a:ext>
            </a:extLst>
          </p:cNvPr>
          <p:cNvSpPr/>
          <p:nvPr/>
        </p:nvSpPr>
        <p:spPr>
          <a:xfrm>
            <a:off x="9134871" y="56635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398D2286-9C0E-4830-9B30-E86096B34167}"/>
              </a:ext>
            </a:extLst>
          </p:cNvPr>
          <p:cNvSpPr/>
          <p:nvPr/>
        </p:nvSpPr>
        <p:spPr>
          <a:xfrm>
            <a:off x="9184948" y="3601355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3E6F5A1-81E6-4E95-8700-E575FCE71136}"/>
              </a:ext>
            </a:extLst>
          </p:cNvPr>
          <p:cNvSpPr/>
          <p:nvPr/>
        </p:nvSpPr>
        <p:spPr>
          <a:xfrm>
            <a:off x="9161232" y="155122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C1E372F-1F91-4A79-89B7-49AF0765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509A88A-5412-4190-B45A-D11AFB337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DE4C37-12FB-4664-8010-3BA41F698D82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F6BF728-3401-4E9D-AA32-2F793D664C06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71" y="1423188"/>
            <a:ext cx="3118896" cy="2339172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4CEC1144-889D-4ED3-B7EF-57829C4B1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CE985E6-F464-4B2E-918A-760CC4568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8644DE-9821-4CD6-9D86-15890B1924CA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5F12FBC-83E0-401B-A588-4156B9FA01F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6225355" y="1425162"/>
            <a:ext cx="3118896" cy="2339172"/>
            <a:chOff x="540569" y="1424763"/>
            <a:chExt cx="3118896" cy="2339172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419D642-A946-4067-A34C-992D626B1F4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C31B2DE-CA25-40D0-B8A2-7C659325A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D7A29B3C-A93B-4596-A162-952B1504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9A8292-C451-45BE-AECE-EE7E582A17B5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13DBAF75-C2E5-44FF-A333-DDB145AD57FE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E86248DC-360A-4A4F-A97B-09B745E6B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903831CD-F84D-44BD-AB96-85E0B7196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571A84D-B020-42F6-9122-A7C53CAA5147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097E6FA-CD31-4951-98F2-74EE6B92EC9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CF315BF9-CD05-450F-B5B6-B82AC0C5C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F2D9F32F-9BA3-4403-8C12-8D22D116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8BC76E5-86C1-4D61-AD69-E2B30681C488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E73A696-27C9-451A-A477-C17A140F873F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1499116" y="1929501"/>
            <a:ext cx="2180011" cy="1734747"/>
          </a:xfrm>
          <a:prstGeom prst="wedgeRoundRectCallout">
            <a:avLst>
              <a:gd name="adj1" fmla="val -46365"/>
              <a:gd name="adj2" fmla="val -6681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zwei Koordinatensysteme: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2D Bildkoordinaten  (schwarz)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3D Kamerakoordinaten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(rot)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996178" y="1999447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Zur Bestimmung jedes Weltkoordinatensystems müssen pro Kamera vier Punkte erfasst werden, deren Weltposition exakt bekannt ist. 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3589705" y="4390494"/>
            <a:ext cx="2326007" cy="1429553"/>
          </a:xfrm>
          <a:prstGeom prst="wedgeRoundRectCallout">
            <a:avLst>
              <a:gd name="adj1" fmla="val 10373"/>
              <a:gd name="adj2" fmla="val -5981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Position eines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wird für die </a:t>
            </a:r>
            <a:r>
              <a:rPr lang="de-DE" sz="1400" dirty="0">
                <a:solidFill>
                  <a:srgbClr val="C00000"/>
                </a:solidFill>
              </a:rPr>
              <a:t>„Welt“ </a:t>
            </a:r>
            <a:r>
              <a:rPr lang="de-DE" sz="1400" dirty="0">
                <a:solidFill>
                  <a:schemeClr val="tx1"/>
                </a:solidFill>
              </a:rPr>
              <a:t>der jeweiligen Kamera bestimmt. Ein Abgleich kann nicht stattfinden.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12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120" grpId="0" animBg="1"/>
      <p:bldP spid="1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869944" y="1824691"/>
            <a:ext cx="2280435" cy="1022212"/>
          </a:xfrm>
          <a:prstGeom prst="wedgeRoundRectCallout">
            <a:avLst>
              <a:gd name="adj1" fmla="val -53114"/>
              <a:gd name="adj2" fmla="val -7655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nur noch das System der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Bildkoordinaten (schwarz) …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511231" y="2035255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… außer eine ausgewählte Kamera. Hier wird der Ursprung des globalen Weltkoordinatensystems gelegt.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4331043" y="2019408"/>
            <a:ext cx="1802270" cy="697230"/>
          </a:xfrm>
          <a:prstGeom prst="wedgeRoundRectCallout">
            <a:avLst>
              <a:gd name="adj1" fmla="val 50521"/>
              <a:gd name="adj2" fmla="val -679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Translation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Sprechblase: rechteckig mit abgerundeten Ecken 103">
            <a:extLst>
              <a:ext uri="{FF2B5EF4-FFF2-40B4-BE49-F238E27FC236}">
                <a16:creationId xmlns:a16="http://schemas.microsoft.com/office/drawing/2014/main" id="{1402E4D1-1378-4270-ADB3-A1148E35B0CB}"/>
              </a:ext>
            </a:extLst>
          </p:cNvPr>
          <p:cNvSpPr/>
          <p:nvPr/>
        </p:nvSpPr>
        <p:spPr>
          <a:xfrm>
            <a:off x="4320954" y="2776072"/>
            <a:ext cx="1802270" cy="697230"/>
          </a:xfrm>
          <a:prstGeom prst="wedgeRoundRectCallout">
            <a:avLst>
              <a:gd name="adj1" fmla="val 56998"/>
              <a:gd name="adj2" fmla="val 72936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Rotation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105" name="Sprechblase: rechteckig mit abgerundeten Ecken 104">
            <a:extLst>
              <a:ext uri="{FF2B5EF4-FFF2-40B4-BE49-F238E27FC236}">
                <a16:creationId xmlns:a16="http://schemas.microsoft.com/office/drawing/2014/main" id="{92276B87-66A9-4BE2-BE49-8A55431C170D}"/>
              </a:ext>
            </a:extLst>
          </p:cNvPr>
          <p:cNvSpPr/>
          <p:nvPr/>
        </p:nvSpPr>
        <p:spPr>
          <a:xfrm>
            <a:off x="915166" y="4148385"/>
            <a:ext cx="2280435" cy="1022212"/>
          </a:xfrm>
          <a:prstGeom prst="wedgeRoundRectCallout">
            <a:avLst>
              <a:gd name="adj1" fmla="val 57794"/>
              <a:gd name="adj2" fmla="val -8511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relativen Positionen der Kameras zueinander können nun bestimmt werden.</a:t>
            </a:r>
          </a:p>
        </p:txBody>
      </p:sp>
      <p:sp>
        <p:nvSpPr>
          <p:cNvPr id="106" name="Sprechblase: rechteckig mit abgerundeten Ecken 105">
            <a:extLst>
              <a:ext uri="{FF2B5EF4-FFF2-40B4-BE49-F238E27FC236}">
                <a16:creationId xmlns:a16="http://schemas.microsoft.com/office/drawing/2014/main" id="{5170D070-D155-4E05-92E9-816DD2FB3939}"/>
              </a:ext>
            </a:extLst>
          </p:cNvPr>
          <p:cNvSpPr/>
          <p:nvPr/>
        </p:nvSpPr>
        <p:spPr>
          <a:xfrm>
            <a:off x="3752549" y="4350186"/>
            <a:ext cx="1969109" cy="1028981"/>
          </a:xfrm>
          <a:prstGeom prst="wedgeRoundRectCallout">
            <a:avLst>
              <a:gd name="adj1" fmla="val -55247"/>
              <a:gd name="adj2" fmla="val -10415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Aber was bedeutet das für Kalibrierung und Positionsermittlung?</a:t>
            </a:r>
          </a:p>
        </p:txBody>
      </p:sp>
    </p:spTree>
    <p:extLst>
      <p:ext uri="{BB962C8B-B14F-4D97-AF65-F5344CB8AC3E}">
        <p14:creationId xmlns:p14="http://schemas.microsoft.com/office/powerpoint/2010/main" val="243846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7169" grpId="1" animBg="1"/>
      <p:bldP spid="120" grpId="0" animBg="1"/>
      <p:bldP spid="120" grpId="1" animBg="1"/>
      <p:bldP spid="121" grpId="0" animBg="1"/>
      <p:bldP spid="121" grpId="1" animBg="1"/>
      <p:bldP spid="6" grpId="0" animBg="1"/>
      <p:bldP spid="96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4" grpId="1" animBg="1"/>
      <p:bldP spid="105" grpId="0" animBg="1"/>
      <p:bldP spid="10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Sprechblase: rechteckig mit abgerundeten Ecken 61">
            <a:extLst>
              <a:ext uri="{FF2B5EF4-FFF2-40B4-BE49-F238E27FC236}">
                <a16:creationId xmlns:a16="http://schemas.microsoft.com/office/drawing/2014/main" id="{10F68AF8-A3C4-4848-9E01-126D8524B5C0}"/>
              </a:ext>
            </a:extLst>
          </p:cNvPr>
          <p:cNvSpPr/>
          <p:nvPr/>
        </p:nvSpPr>
        <p:spPr>
          <a:xfrm>
            <a:off x="3982106" y="2147543"/>
            <a:ext cx="2022827" cy="740742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1. Die exakte Position der Marker muss nicht bekannt sein</a:t>
            </a:r>
          </a:p>
        </p:txBody>
      </p:sp>
      <p:sp>
        <p:nvSpPr>
          <p:cNvPr id="69" name="Sprechblase: rechteckig mit abgerundeten Ecken 68">
            <a:extLst>
              <a:ext uri="{FF2B5EF4-FFF2-40B4-BE49-F238E27FC236}">
                <a16:creationId xmlns:a16="http://schemas.microsoft.com/office/drawing/2014/main" id="{CEF091D4-660D-41BA-9408-A0E05B143754}"/>
              </a:ext>
            </a:extLst>
          </p:cNvPr>
          <p:cNvSpPr/>
          <p:nvPr/>
        </p:nvSpPr>
        <p:spPr>
          <a:xfrm>
            <a:off x="1566154" y="4331236"/>
            <a:ext cx="3481408" cy="829080"/>
          </a:xfrm>
          <a:prstGeom prst="wedgeRoundRectCallout">
            <a:avLst>
              <a:gd name="adj1" fmla="val 38749"/>
              <a:gd name="adj2" fmla="val -8492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2. Die Positionsbestimmung erfolgt über das Zurückrechnen von einem in das nächste Kamerakoordinatensystem…</a:t>
            </a:r>
          </a:p>
        </p:txBody>
      </p:sp>
      <p:sp>
        <p:nvSpPr>
          <p:cNvPr id="74" name="Sprechblase: rechteckig mit abgerundeten Ecken 73">
            <a:extLst>
              <a:ext uri="{FF2B5EF4-FFF2-40B4-BE49-F238E27FC236}">
                <a16:creationId xmlns:a16="http://schemas.microsoft.com/office/drawing/2014/main" id="{98F8C1F3-F315-41AE-903B-B9EF83794F8B}"/>
              </a:ext>
            </a:extLst>
          </p:cNvPr>
          <p:cNvSpPr/>
          <p:nvPr/>
        </p:nvSpPr>
        <p:spPr>
          <a:xfrm>
            <a:off x="5025882" y="4343798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3. In der Laufzeit können Schlüsse darüber gezogen werden, wie gut die aktuelle Positionsermittlung ist, indem verschiedene Pfade ins Ursprungssystem genommen werden. (Varianz / Güte)</a:t>
            </a:r>
          </a:p>
        </p:txBody>
      </p:sp>
      <p:sp>
        <p:nvSpPr>
          <p:cNvPr id="75" name="Sprechblase: rechteckig mit abgerundeten Ecken 74">
            <a:extLst>
              <a:ext uri="{FF2B5EF4-FFF2-40B4-BE49-F238E27FC236}">
                <a16:creationId xmlns:a16="http://schemas.microsoft.com/office/drawing/2014/main" id="{F6FD6E93-9EB9-4391-AFD8-BFEE3FDBDA4F}"/>
              </a:ext>
            </a:extLst>
          </p:cNvPr>
          <p:cNvSpPr/>
          <p:nvPr/>
        </p:nvSpPr>
        <p:spPr>
          <a:xfrm>
            <a:off x="1938776" y="2656715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4. Zur Bestimmung der relativen Kamerapositionen werden </a:t>
            </a:r>
            <a:r>
              <a:rPr lang="de-DE" sz="1400" dirty="0" err="1">
                <a:solidFill>
                  <a:schemeClr val="tx1"/>
                </a:solidFill>
              </a:rPr>
              <a:t>ArUcomarker</a:t>
            </a:r>
            <a:r>
              <a:rPr lang="de-DE" sz="1400" dirty="0">
                <a:solidFill>
                  <a:schemeClr val="tx1"/>
                </a:solidFill>
              </a:rPr>
              <a:t> verwendet, deren Position in Weltkoordinaten nicht bekannt sein muss…</a:t>
            </a:r>
          </a:p>
        </p:txBody>
      </p:sp>
      <p:sp>
        <p:nvSpPr>
          <p:cNvPr id="83" name="Sprechblase: rechteckig mit abgerundeten Ecken 82">
            <a:extLst>
              <a:ext uri="{FF2B5EF4-FFF2-40B4-BE49-F238E27FC236}">
                <a16:creationId xmlns:a16="http://schemas.microsoft.com/office/drawing/2014/main" id="{2CD61DC8-C52D-4BFA-BACA-1BE33EDB13A6}"/>
              </a:ext>
            </a:extLst>
          </p:cNvPr>
          <p:cNvSpPr/>
          <p:nvPr/>
        </p:nvSpPr>
        <p:spPr>
          <a:xfrm>
            <a:off x="4687505" y="4289151"/>
            <a:ext cx="3481408" cy="883727"/>
          </a:xfrm>
          <a:prstGeom prst="wedgeRoundRectCallout">
            <a:avLst>
              <a:gd name="adj1" fmla="val -46060"/>
              <a:gd name="adj2" fmla="val -6472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also warum nicht die fahrenden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verwenden, um die relativen Kamerapositionen zu bestimmen? …</a:t>
            </a:r>
          </a:p>
        </p:txBody>
      </p:sp>
      <p:sp>
        <p:nvSpPr>
          <p:cNvPr id="84" name="Sprechblase: rechteckig mit abgerundeten Ecken 83">
            <a:extLst>
              <a:ext uri="{FF2B5EF4-FFF2-40B4-BE49-F238E27FC236}">
                <a16:creationId xmlns:a16="http://schemas.microsoft.com/office/drawing/2014/main" id="{0D13B831-320B-4838-BB7B-73402558727A}"/>
              </a:ext>
            </a:extLst>
          </p:cNvPr>
          <p:cNvSpPr/>
          <p:nvPr/>
        </p:nvSpPr>
        <p:spPr>
          <a:xfrm>
            <a:off x="1088020" y="4411731"/>
            <a:ext cx="3481408" cy="883727"/>
          </a:xfrm>
          <a:prstGeom prst="wedgeRoundRectCallout">
            <a:avLst>
              <a:gd name="adj1" fmla="val 53133"/>
              <a:gd name="adj2" fmla="val -8233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… oder um während der Fahrt im vollen Produktionsbetrieb die Kameras stätig nach zu kalibrieren?</a:t>
            </a:r>
          </a:p>
        </p:txBody>
      </p:sp>
      <p:sp>
        <p:nvSpPr>
          <p:cNvPr id="73" name="Sprechblase: rechteckig mit abgerundeten Ecken 72">
            <a:extLst>
              <a:ext uri="{FF2B5EF4-FFF2-40B4-BE49-F238E27FC236}">
                <a16:creationId xmlns:a16="http://schemas.microsoft.com/office/drawing/2014/main" id="{9A650C98-E19A-4039-8BA7-F27618CA0C64}"/>
              </a:ext>
            </a:extLst>
          </p:cNvPr>
          <p:cNvSpPr/>
          <p:nvPr/>
        </p:nvSpPr>
        <p:spPr>
          <a:xfrm>
            <a:off x="5182320" y="2187754"/>
            <a:ext cx="3481408" cy="1151897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bis der Ursprung erreicht wird. Von hier kann anschließend in das Weltkoordinatensystem umgerechnet werden, da hier die Umrechnung von Kamera zu Welt bekannt ist.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5DD3292B-10AC-46F6-95B1-692528B582B6}"/>
              </a:ext>
            </a:extLst>
          </p:cNvPr>
          <p:cNvSpPr/>
          <p:nvPr/>
        </p:nvSpPr>
        <p:spPr>
          <a:xfrm>
            <a:off x="3518891" y="2065730"/>
            <a:ext cx="3247607" cy="2992834"/>
          </a:xfrm>
          <a:prstGeom prst="smileyFac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1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83" grpId="0" animBg="1"/>
      <p:bldP spid="84" grpId="0" animBg="1"/>
      <p:bldP spid="73" grpId="0" animBg="1"/>
      <p:bldP spid="73" grpId="1" animBg="1"/>
      <p:bldP spid="3" grpId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632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AE7A7E-EE37-4C9F-B7DC-9209957D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Proof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6A1B4D3-D607-4B1C-BECE-D34DF31C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6390"/>
            <a:ext cx="5450450" cy="519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2B3CCB-28E0-4078-8D45-17AF2EFD5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6390"/>
            <a:ext cx="5450450" cy="5193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3EFE556-9B78-4408-8300-54D397F0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8B2D246-5887-4FE2-BBA2-6D09A7081465}"/>
              </a:ext>
            </a:extLst>
          </p:cNvPr>
          <p:cNvSpPr/>
          <p:nvPr/>
        </p:nvSpPr>
        <p:spPr>
          <a:xfrm>
            <a:off x="4553712" y="5367528"/>
            <a:ext cx="1856232" cy="3816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4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Proof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146BCD-4AE3-4FFD-9A8A-CA89169CB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006" r="-2321" b="10479"/>
          <a:stretch/>
        </p:blipFill>
        <p:spPr>
          <a:xfrm>
            <a:off x="2993458" y="1052513"/>
            <a:ext cx="4164744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894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Proof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D540C4-DF1F-4A7B-A7A6-24D253E7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DBDB96-0778-4C1D-BFBD-6283B9B68E74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600 mm</a:t>
            </a:r>
          </a:p>
          <a:p>
            <a:r>
              <a:rPr lang="de-DE" dirty="0">
                <a:latin typeface="+mj-lt"/>
              </a:rPr>
              <a:t>Y = 600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593,404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614,671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6,596 mm (1,1 %)</a:t>
            </a:r>
          </a:p>
          <a:p>
            <a:r>
              <a:rPr lang="de-DE" dirty="0">
                <a:latin typeface="+mj-lt"/>
              </a:rPr>
              <a:t>Y = 14,671 mm (2,4 %)</a:t>
            </a:r>
          </a:p>
        </p:txBody>
      </p:sp>
    </p:spTree>
    <p:extLst>
      <p:ext uri="{BB962C8B-B14F-4D97-AF65-F5344CB8AC3E}">
        <p14:creationId xmlns:p14="http://schemas.microsoft.com/office/powerpoint/2010/main" val="363819849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92EEAE-032D-4C82-8098-DAEE10FA0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Proof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04AD1A-AF2E-4B75-B815-D621218175C7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1400 mm</a:t>
            </a:r>
          </a:p>
          <a:p>
            <a:r>
              <a:rPr lang="de-DE" dirty="0">
                <a:latin typeface="+mj-lt"/>
              </a:rPr>
              <a:t>Y = 2800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1470,3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2830,54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70,3 mm (5,0 %)</a:t>
            </a:r>
          </a:p>
          <a:p>
            <a:r>
              <a:rPr lang="de-DE" dirty="0">
                <a:latin typeface="+mj-lt"/>
              </a:rPr>
              <a:t>Y = 30,54 mm (1,1 %)</a:t>
            </a:r>
          </a:p>
        </p:txBody>
      </p:sp>
    </p:spTree>
    <p:extLst>
      <p:ext uri="{BB962C8B-B14F-4D97-AF65-F5344CB8AC3E}">
        <p14:creationId xmlns:p14="http://schemas.microsoft.com/office/powerpoint/2010/main" val="68198525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916539"/>
              </p:ext>
            </p:extLst>
          </p:nvPr>
        </p:nvGraphicFramePr>
        <p:xfrm>
          <a:off x="320675" y="1273175"/>
          <a:ext cx="9344026" cy="17526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Programm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Navigation und Kalibrierung in einem Programm zusammengefasst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54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4E38AC96-E245-43C7-A47B-2456E9FE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9972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CB10F-3B0B-4AFA-B14C-F826787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5148A93-32BE-4EFC-8AE2-D955B68D2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938796"/>
              </p:ext>
            </p:extLst>
          </p:nvPr>
        </p:nvGraphicFramePr>
        <p:xfrm>
          <a:off x="320675" y="1273175"/>
          <a:ext cx="9344026" cy="45923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3431725703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59072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3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Verwalten und Sichern von Einstellungen und Kalibrierergebnissen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Anpassen von Kameraposition und Kamerahandler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6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Extrinsische und Intrinsische 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42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Kalibrierung auf 2 Ebenen für </a:t>
                      </a:r>
                      <a:r>
                        <a:rPr lang="de-DE" dirty="0" err="1"/>
                        <a:t>Robi</a:t>
                      </a:r>
                      <a:r>
                        <a:rPr lang="de-DE" dirty="0"/>
                        <a:t>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   Kalibrierung auf bekannter </a:t>
                      </a:r>
                    </a:p>
                    <a:p>
                      <a:r>
                        <a:rPr lang="de-DE" dirty="0"/>
                        <a:t>                         Z-Ebene und Positions-</a:t>
                      </a:r>
                    </a:p>
                    <a:p>
                      <a:r>
                        <a:rPr lang="de-DE" dirty="0"/>
                        <a:t>                         </a:t>
                      </a:r>
                      <a:r>
                        <a:rPr lang="de-DE" dirty="0" err="1"/>
                        <a:t>bestimmung</a:t>
                      </a:r>
                      <a:r>
                        <a:rPr lang="de-DE" dirty="0"/>
                        <a:t> über</a:t>
                      </a:r>
                    </a:p>
                    <a:p>
                      <a:r>
                        <a:rPr lang="de-DE" dirty="0"/>
                        <a:t>                         Strahlensatz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Qualitätsbewertung der Kalibrierung während der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99780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6076A-EE25-4A76-B781-856875096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98C0E-40DC-4B3F-84C2-35A3EDA5D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55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2" name="Grafik 11" descr="Häkchen">
            <a:extLst>
              <a:ext uri="{FF2B5EF4-FFF2-40B4-BE49-F238E27FC236}">
                <a16:creationId xmlns:a16="http://schemas.microsoft.com/office/drawing/2014/main" id="{075777C8-41D2-4208-A7D7-D7742FA96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75D5D7D5-9E0F-42F0-BDD2-8B82D681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695910"/>
            <a:ext cx="515285" cy="515285"/>
          </a:xfrm>
          <a:prstGeom prst="rect">
            <a:avLst/>
          </a:prstGeom>
        </p:spPr>
      </p:pic>
      <p:pic>
        <p:nvPicPr>
          <p:cNvPr id="14" name="Grafik 13" descr="Häkchen">
            <a:extLst>
              <a:ext uri="{FF2B5EF4-FFF2-40B4-BE49-F238E27FC236}">
                <a16:creationId xmlns:a16="http://schemas.microsoft.com/office/drawing/2014/main" id="{172ED500-F378-4C6D-A275-A8CE8DBE5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3588482"/>
            <a:ext cx="515285" cy="515285"/>
          </a:xfrm>
          <a:prstGeom prst="rect">
            <a:avLst/>
          </a:prstGeom>
        </p:spPr>
      </p:pic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22B1ACED-FF07-4169-B931-DC22A4F43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351" y="4049748"/>
            <a:ext cx="515285" cy="515285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AF45A13A-5910-4146-B8CD-18D1990F6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5226" y="404532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837FB695-F7A6-4C6D-81D2-06E2FB3D3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31948" y="4045324"/>
            <a:ext cx="515285" cy="515285"/>
          </a:xfrm>
          <a:prstGeom prst="rect">
            <a:avLst/>
          </a:prstGeom>
        </p:spPr>
      </p:pic>
      <p:pic>
        <p:nvPicPr>
          <p:cNvPr id="21" name="Grafik 20" descr="Häkchen">
            <a:extLst>
              <a:ext uri="{FF2B5EF4-FFF2-40B4-BE49-F238E27FC236}">
                <a16:creationId xmlns:a16="http://schemas.microsoft.com/office/drawing/2014/main" id="{996072F0-5EA6-40A2-B8CA-51CFEC02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7351" y="5281211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82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039395"/>
              </p:ext>
            </p:extLst>
          </p:nvPr>
        </p:nvGraphicFramePr>
        <p:xfrm>
          <a:off x="320675" y="1052513"/>
          <a:ext cx="9344026" cy="518399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98767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Entkopplung von Live-View und UDP 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Unterstützung von mehr als 4 Robotern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6670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 err="1"/>
                        <a:t>ArUcomarkerverwaltung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7167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dirty="0"/>
                        <a:t>Berechnung von Standardabweichung der Position zwischen Kameras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57735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 err="1"/>
                        <a:t>Augmented</a:t>
                      </a:r>
                      <a:r>
                        <a:rPr lang="de-DE" u="sng" dirty="0"/>
                        <a:t> </a:t>
                      </a:r>
                      <a:r>
                        <a:rPr lang="de-DE" u="sng" dirty="0" err="1"/>
                        <a:t>reality</a:t>
                      </a:r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Medien auf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394291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Zuweisung von Medien an individuellen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88212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Roboter und Stationsinformationen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56876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56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68D8152F-5655-4BFD-9435-54C4A7CE5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8" y="1751646"/>
            <a:ext cx="515285" cy="515285"/>
          </a:xfrm>
          <a:prstGeom prst="rect">
            <a:avLst/>
          </a:prstGeom>
        </p:spPr>
      </p:pic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68A003A9-4B7B-4637-A31C-C8892C9D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9" y="2157770"/>
            <a:ext cx="515285" cy="515285"/>
          </a:xfrm>
          <a:prstGeom prst="rect">
            <a:avLst/>
          </a:prstGeom>
        </p:spPr>
      </p:pic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ACDA5CFB-7DE4-4D13-A72C-54DE3F67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0" y="2589991"/>
            <a:ext cx="515285" cy="515285"/>
          </a:xfrm>
          <a:prstGeom prst="rect">
            <a:avLst/>
          </a:prstGeom>
        </p:spPr>
      </p:pic>
      <p:pic>
        <p:nvPicPr>
          <p:cNvPr id="10" name="Grafik 9" descr="Häkchen">
            <a:extLst>
              <a:ext uri="{FF2B5EF4-FFF2-40B4-BE49-F238E27FC236}">
                <a16:creationId xmlns:a16="http://schemas.microsoft.com/office/drawing/2014/main" id="{0FE6D57A-2108-4CCE-9C95-3D27D5F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1" y="3109006"/>
            <a:ext cx="515285" cy="515285"/>
          </a:xfrm>
          <a:prstGeom prst="rect">
            <a:avLst/>
          </a:prstGeom>
        </p:spPr>
      </p:pic>
      <p:pic>
        <p:nvPicPr>
          <p:cNvPr id="16" name="Grafik 15" descr="Häkchen">
            <a:extLst>
              <a:ext uri="{FF2B5EF4-FFF2-40B4-BE49-F238E27FC236}">
                <a16:creationId xmlns:a16="http://schemas.microsoft.com/office/drawing/2014/main" id="{A180110F-37BC-4399-8DB7-BCFB9535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2" y="4203101"/>
            <a:ext cx="515285" cy="515285"/>
          </a:xfrm>
          <a:prstGeom prst="rect">
            <a:avLst/>
          </a:prstGeom>
        </p:spPr>
      </p:pic>
      <p:pic>
        <p:nvPicPr>
          <p:cNvPr id="17" name="Grafik 16" descr="Häkchen">
            <a:extLst>
              <a:ext uri="{FF2B5EF4-FFF2-40B4-BE49-F238E27FC236}">
                <a16:creationId xmlns:a16="http://schemas.microsoft.com/office/drawing/2014/main" id="{D8BA3B03-A96F-4553-8330-737A837D2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3" y="4933189"/>
            <a:ext cx="515285" cy="515285"/>
          </a:xfrm>
          <a:prstGeom prst="rect">
            <a:avLst/>
          </a:prstGeom>
        </p:spPr>
      </p:pic>
      <p:pic>
        <p:nvPicPr>
          <p:cNvPr id="18" name="Grafik 17" descr="Schließen">
            <a:extLst>
              <a:ext uri="{FF2B5EF4-FFF2-40B4-BE49-F238E27FC236}">
                <a16:creationId xmlns:a16="http://schemas.microsoft.com/office/drawing/2014/main" id="{088B36DF-3038-463C-9178-EF86535B2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733" y="5623052"/>
            <a:ext cx="515285" cy="515285"/>
          </a:xfrm>
          <a:prstGeom prst="rect">
            <a:avLst/>
          </a:prstGeom>
        </p:spPr>
      </p:pic>
      <p:pic>
        <p:nvPicPr>
          <p:cNvPr id="19" name="Grafik 18" descr="Glühlampe">
            <a:extLst>
              <a:ext uri="{FF2B5EF4-FFF2-40B4-BE49-F238E27FC236}">
                <a16:creationId xmlns:a16="http://schemas.microsoft.com/office/drawing/2014/main" id="{0F19BCCD-02D4-4CB7-80AE-445B2B89C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2171" y="561024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7B2F32A4-58CC-4C44-A429-DB97E7B3A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706886" y="5619090"/>
            <a:ext cx="515285" cy="51528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98D301D-0C28-4D13-8C61-9292A352E86C}"/>
              </a:ext>
            </a:extLst>
          </p:cNvPr>
          <p:cNvSpPr txBox="1"/>
          <p:nvPr/>
        </p:nvSpPr>
        <p:spPr>
          <a:xfrm>
            <a:off x="6893169" y="5108801"/>
            <a:ext cx="2692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SQL-Klasse ist bereits implementiert und lässt sich auf dieses Problem übertragen</a:t>
            </a:r>
          </a:p>
        </p:txBody>
      </p:sp>
    </p:spTree>
    <p:extLst>
      <p:ext uri="{BB962C8B-B14F-4D97-AF65-F5344CB8AC3E}">
        <p14:creationId xmlns:p14="http://schemas.microsoft.com/office/powerpoint/2010/main" val="209471893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br>
              <a:rPr lang="de-DE" altLang="de-DE" dirty="0"/>
            </a:br>
            <a:br>
              <a:rPr lang="de-DE" altLang="de-DE" dirty="0"/>
            </a:br>
            <a:endParaRPr lang="de-DE" altLang="de-DE" b="0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0675" y="1052513"/>
            <a:ext cx="9344025" cy="5184776"/>
          </a:xfrm>
          <a:noFill/>
        </p:spPr>
        <p:txBody>
          <a:bodyPr anchor="ctr"/>
          <a:lstStyle/>
          <a:p>
            <a:pPr marL="1588" lvl="1" indent="0" algn="ctr" eaLnBrk="1" hangingPunct="1">
              <a:lnSpc>
                <a:spcPct val="90000"/>
              </a:lnSpc>
              <a:buNone/>
            </a:pPr>
            <a:r>
              <a:rPr lang="de-DE" altLang="de-DE" sz="3600" dirty="0"/>
              <a:t>Vielen Dank für Ihre Aufmerksamkeit!</a:t>
            </a:r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2461</Words>
  <Application>Microsoft Office PowerPoint</Application>
  <PresentationFormat>A4-Papier (210 x 297 mm)</PresentationFormat>
  <Paragraphs>467</Paragraphs>
  <Slides>57</Slides>
  <Notes>52</Notes>
  <HiddenSlides>13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3" baseType="lpstr">
      <vt:lpstr>Arial</vt:lpstr>
      <vt:lpstr>Berlin Sans FB</vt:lpstr>
      <vt:lpstr>Courier New</vt:lpstr>
      <vt:lpstr>Symbol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Gliederung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Tool - Start</vt:lpstr>
      <vt:lpstr>Settings</vt:lpstr>
      <vt:lpstr>Settings – Scroll 1</vt:lpstr>
      <vt:lpstr>Settings – Scroll 2</vt:lpstr>
      <vt:lpstr>Settings – Resize Camera Field Start</vt:lpstr>
      <vt:lpstr>Settings – Swap Camera</vt:lpstr>
      <vt:lpstr>Settings – Save Settings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Navigation – Start Detection Live View Threshold</vt:lpstr>
      <vt:lpstr>Aruco Dictionary – 11 Marker</vt:lpstr>
      <vt:lpstr>Aruco Dictionary – 13 Marker</vt:lpstr>
      <vt:lpstr>Aruco Dictionary – Marker 9</vt:lpstr>
      <vt:lpstr>Aruco Dictionary – Marker 9 – Geändert</vt:lpstr>
      <vt:lpstr>3. Ergebnisvorstellung – Augmented Reality</vt:lpstr>
      <vt:lpstr>3. Ergebnisvorstellung – Augmented Reality</vt:lpstr>
      <vt:lpstr>3. Ergebnisvorstellung – Augmented Reality</vt:lpstr>
      <vt:lpstr>Gliederung</vt:lpstr>
      <vt:lpstr>Neues Konzept der Positionsermittlung Alte Methode</vt:lpstr>
      <vt:lpstr>Neues Konzept der Positionsermittlung Neues Konzept</vt:lpstr>
      <vt:lpstr>Neues Konzept der Positionsermittlung Neues Konzept</vt:lpstr>
      <vt:lpstr>Neues Konzept der Positionsermittlung Neues Konzept – Proof of concept</vt:lpstr>
      <vt:lpstr>Neues Konzept der Positionsermittlung Neues Konzept – Proof of concept</vt:lpstr>
      <vt:lpstr>Neues Konzept der Positionsermittlung Neues Konzept – Proof of concept</vt:lpstr>
      <vt:lpstr>Neues Konzept der Positionsermittlung Neues Konzept – Proof of concept</vt:lpstr>
      <vt:lpstr>Ergebnis des Gewerk 5 - VPJ W17</vt:lpstr>
      <vt:lpstr>Ergebnis des Gewerk 5 - VPJ W17</vt:lpstr>
      <vt:lpstr>Ergebnis des Gewerk 5 - VPJ W17</vt:lpstr>
      <vt:lpstr> 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Julian Potthoff</cp:lastModifiedBy>
  <cp:revision>276</cp:revision>
  <cp:lastPrinted>2007-09-21T15:49:14Z</cp:lastPrinted>
  <dcterms:created xsi:type="dcterms:W3CDTF">2008-09-25T08:20:51Z</dcterms:created>
  <dcterms:modified xsi:type="dcterms:W3CDTF">2018-05-03T05:28:30Z</dcterms:modified>
</cp:coreProperties>
</file>